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4"/>
    <p:sldMasterId id="2147483769" r:id="rId5"/>
  </p:sldMasterIdLst>
  <p:notesMasterIdLst>
    <p:notesMasterId r:id="rId35"/>
  </p:notesMasterIdLst>
  <p:sldIdLst>
    <p:sldId id="259" r:id="rId6"/>
    <p:sldId id="260" r:id="rId7"/>
    <p:sldId id="261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62" r:id="rId17"/>
    <p:sldId id="273" r:id="rId18"/>
    <p:sldId id="271" r:id="rId19"/>
    <p:sldId id="274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03B5A-21DF-4BBB-8059-B6B192FC641E}" type="datetimeFigureOut">
              <a:rPr lang="en-US" smtClean="0"/>
              <a:t>12/11/2023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EF503-E31C-4FCE-86D9-0C61A5CBE2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83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9632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47966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247978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anchor="b">
            <a:normAutofit/>
          </a:bodyPr>
          <a:lstStyle>
            <a:lvl1pPr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251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2CC964-A50B-4C29-B4E4-2C30BB34CC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/>
          <a:lstStyle>
            <a:lvl1pPr>
              <a:buNone/>
              <a:defRPr/>
            </a:lvl1pPr>
          </a:lstStyle>
          <a:p>
            <a:pPr algn="r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1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70856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45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57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9310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5913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367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28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14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11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3708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47351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3770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8128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7180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4601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766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77456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8538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76270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6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6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27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51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63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674" r:id="rId13"/>
    <p:sldLayoutId id="2147483676" r:id="rId14"/>
    <p:sldLayoutId id="2147483675" r:id="rId15"/>
    <p:sldLayoutId id="2147483686" r:id="rId16"/>
    <p:sldLayoutId id="2147483662" r:id="rId17"/>
    <p:sldLayoutId id="2147483679" r:id="rId18"/>
    <p:sldLayoutId id="2147483682" r:id="rId19"/>
    <p:sldLayoutId id="2147483687" r:id="rId20"/>
    <p:sldLayoutId id="2147483683" r:id="rId21"/>
    <p:sldLayoutId id="2147483677" r:id="rId22"/>
    <p:sldLayoutId id="2147483678" r:id="rId23"/>
    <p:sldLayoutId id="2147483685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03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dnas.com/innovative-security-solutions-printing-packaging/database/" TargetMode="Externa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86434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wo-pilots-sitting-inside-plane-2064123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imgreenhill/48553519312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xpedition_36_flight_engineer_Chris_Cassidy.jpg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White airplane toy flying above clouds under sun rays">
            <a:extLst>
              <a:ext uri="{FF2B5EF4-FFF2-40B4-BE49-F238E27FC236}">
                <a16:creationId xmlns:a16="http://schemas.microsoft.com/office/drawing/2014/main" id="{DFE641A4-EA42-F626-7A6D-87B0FE84BF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9091" t="16155" b="10791"/>
          <a:stretch/>
        </p:blipFill>
        <p:spPr>
          <a:xfrm>
            <a:off x="0" y="0"/>
            <a:ext cx="12191695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5839E-2D7A-B283-6ED7-5D57F7BF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4400">
                <a:solidFill>
                  <a:srgbClr val="FFFFFE"/>
                </a:solidFill>
              </a:rPr>
              <a:t>Airline management system</a:t>
            </a:r>
            <a:endParaRPr lang="en-US" sz="4400" dirty="0">
              <a:solidFill>
                <a:srgbClr val="FFFFF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D1B3D-221C-C61C-CB46-F690F22B33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5511" y="4669144"/>
            <a:ext cx="6832499" cy="716529"/>
          </a:xfrm>
        </p:spPr>
        <p:txBody>
          <a:bodyPr vert="horz" lIns="91440" tIns="91440" rIns="91440" bIns="91440" rtlCol="0">
            <a:noAutofit/>
          </a:bodyPr>
          <a:lstStyle/>
          <a:p>
            <a:pPr>
              <a:lnSpc>
                <a:spcPct val="70000"/>
              </a:lnSpc>
            </a:pPr>
            <a:r>
              <a:rPr lang="pt-BR" sz="2000">
                <a:solidFill>
                  <a:schemeClr val="bg1"/>
                </a:solidFill>
                <a:latin typeface="Amasis MT Pro Black" panose="020F0502020204030204" pitchFamily="18" charset="0"/>
              </a:rPr>
              <a:t>Umair Ahmed(24377), Ali Iqbal(24529), </a:t>
            </a:r>
          </a:p>
          <a:p>
            <a:pPr>
              <a:lnSpc>
                <a:spcPct val="70000"/>
              </a:lnSpc>
            </a:pPr>
            <a:r>
              <a:rPr lang="pt-BR" sz="2000">
                <a:solidFill>
                  <a:schemeClr val="bg1"/>
                </a:solidFill>
                <a:latin typeface="Amasis MT Pro Black" panose="020F0502020204030204" pitchFamily="18" charset="0"/>
              </a:rPr>
              <a:t>Ali Khurram(25250)</a:t>
            </a:r>
            <a:endParaRPr lang="en-US" sz="2000" cap="all" dirty="0"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FFCA7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758D9EB-8715-07FD-3653-FBDE9BEDB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2499" b="12499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10EF42-2498-F1DC-5CE7-B133B968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>
                <a:solidFill>
                  <a:srgbClr val="FFFFFE"/>
                </a:solidFill>
              </a:rPr>
              <a:t>Database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BDCDA-7875-76B6-66B0-8B0357A8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5849" y="3227912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>
                <a:solidFill>
                  <a:srgbClr val="F2AE4F"/>
                </a:solidFill>
              </a:rPr>
              <a:pPr algn="l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>
              <a:solidFill>
                <a:srgbClr val="F2AE4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F2AE4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71CE62-4F1F-7A82-7924-B82EA301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8"/>
            <a:ext cx="2823919" cy="1959037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03167-D9DA-8A71-803A-3DF37059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218" y="798973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/>
              <a:pPr algn="l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20" name="Content Placeholder 19" descr="A screenshot of a computer">
            <a:extLst>
              <a:ext uri="{FF2B5EF4-FFF2-40B4-BE49-F238E27FC236}">
                <a16:creationId xmlns:a16="http://schemas.microsoft.com/office/drawing/2014/main" id="{B18B2B26-95A0-7534-1872-C221C983B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551888"/>
            <a:ext cx="8237095" cy="5754223"/>
          </a:xfrm>
        </p:spPr>
      </p:pic>
    </p:spTree>
    <p:extLst>
      <p:ext uri="{BB962C8B-B14F-4D97-AF65-F5344CB8AC3E}">
        <p14:creationId xmlns:p14="http://schemas.microsoft.com/office/powerpoint/2010/main" val="409387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adlock on computer motherboard">
            <a:extLst>
              <a:ext uri="{FF2B5EF4-FFF2-40B4-BE49-F238E27FC236}">
                <a16:creationId xmlns:a16="http://schemas.microsoft.com/office/drawing/2014/main" id="{4E5667B2-6213-9E79-34E8-7BE39D957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-1" b="1572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F7994D-A97B-A1A4-0214-1963852D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215" y="3500246"/>
            <a:ext cx="3325692" cy="675427"/>
          </a:xfrm>
        </p:spPr>
        <p:txBody>
          <a:bodyPr anchor="ctr">
            <a:noAutofit/>
          </a:bodyPr>
          <a:lstStyle/>
          <a:p>
            <a:r>
              <a:rPr lang="en-US" sz="4800" dirty="0"/>
              <a:t>User</a:t>
            </a: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1950C-861E-93CA-B672-B84EF779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3F990DF-987E-B73D-BC81-032309E3B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774939"/>
            <a:ext cx="6078218" cy="3450613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isAdmin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Email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Password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7215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lane on tarmac">
            <a:extLst>
              <a:ext uri="{FF2B5EF4-FFF2-40B4-BE49-F238E27FC236}">
                <a16:creationId xmlns:a16="http://schemas.microsoft.com/office/drawing/2014/main" id="{4D781C7D-8B75-1667-ACD8-B58F0BBA46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660" r="434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A8C6B-E0B1-67D1-2EDA-51411CD0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Flights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C48A3-3D07-022B-2A7A-164CFFE1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DAF4-76D6-4448-BC8A-657DB60A2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2800" dirty="0" err="1"/>
              <a:t>flightid</a:t>
            </a:r>
            <a:r>
              <a:rPr lang="en-US" sz="2800" dirty="0"/>
              <a:t> (Primary Key)</a:t>
            </a:r>
          </a:p>
          <a:p>
            <a:r>
              <a:rPr lang="en-US" sz="2800" dirty="0" err="1"/>
              <a:t>aircraftid</a:t>
            </a:r>
            <a:r>
              <a:rPr lang="en-US" sz="2800" dirty="0"/>
              <a:t> (Foreign key referencing </a:t>
            </a:r>
            <a:r>
              <a:rPr lang="en-US" sz="2800" dirty="0" err="1"/>
              <a:t>Aircraft.aircraftid</a:t>
            </a:r>
            <a:r>
              <a:rPr lang="en-US" sz="2800" dirty="0"/>
              <a:t>)</a:t>
            </a:r>
          </a:p>
          <a:p>
            <a:r>
              <a:rPr lang="en-US" sz="2800" dirty="0"/>
              <a:t> dep</a:t>
            </a:r>
          </a:p>
          <a:p>
            <a:r>
              <a:rPr lang="en-US" sz="2800" dirty="0"/>
              <a:t> </a:t>
            </a:r>
            <a:r>
              <a:rPr lang="en-US" sz="2800" dirty="0" err="1"/>
              <a:t>arr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err="1"/>
              <a:t>deptime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err="1"/>
              <a:t>arrtime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err="1"/>
              <a:t>avbseats</a:t>
            </a:r>
            <a:endParaRPr lang="en-US" sz="2800" dirty="0"/>
          </a:p>
          <a:p>
            <a:r>
              <a:rPr lang="en-US" sz="2800" dirty="0"/>
              <a:t> date</a:t>
            </a:r>
          </a:p>
          <a:p>
            <a:r>
              <a:rPr lang="en-US" sz="2800" dirty="0"/>
              <a:t> status</a:t>
            </a:r>
          </a:p>
          <a:p>
            <a:r>
              <a:rPr lang="en-US" sz="2800" dirty="0"/>
              <a:t> duration</a:t>
            </a:r>
          </a:p>
          <a:p>
            <a:r>
              <a:rPr lang="en-US" sz="2800" dirty="0"/>
              <a:t>  price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5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ACEC9-47DC-AE5B-7E51-5CA02DF9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82" b="1258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2E2BC-D8FC-53A7-8312-BD389FED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Aircraft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5EB47-06F6-AF0D-8B98-BFB314EF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B5A9B-6061-EC2E-27DE-A4C1169BA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0" i="0" dirty="0" err="1">
                <a:effectLst/>
                <a:latin typeface="Söhne"/>
              </a:rPr>
              <a:t>aircraftid</a:t>
            </a:r>
            <a:r>
              <a:rPr lang="en-US" sz="3600" b="0" i="0" dirty="0">
                <a:effectLst/>
                <a:latin typeface="Söhne"/>
              </a:rPr>
              <a:t> (Primary Key)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0" i="0" dirty="0" err="1">
                <a:effectLst/>
                <a:latin typeface="Söhne"/>
              </a:rPr>
              <a:t>aname</a:t>
            </a:r>
            <a:endParaRPr lang="en-US" sz="36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0" i="0" dirty="0" err="1">
                <a:effectLst/>
                <a:latin typeface="Söhne"/>
              </a:rPr>
              <a:t>totalseats</a:t>
            </a:r>
            <a:endParaRPr lang="en-US" sz="36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0" i="0" dirty="0" err="1">
                <a:effectLst/>
                <a:latin typeface="Söhne"/>
              </a:rPr>
              <a:t>astatus</a:t>
            </a:r>
            <a:endParaRPr lang="en-US" sz="3600" b="0" i="0" dirty="0">
              <a:effectLst/>
              <a:latin typeface="Söhne"/>
            </a:endParaRP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416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mpty aeroplane seats">
            <a:extLst>
              <a:ext uri="{FF2B5EF4-FFF2-40B4-BE49-F238E27FC236}">
                <a16:creationId xmlns:a16="http://schemas.microsoft.com/office/drawing/2014/main" id="{79C5EA94-150D-7B8F-45EB-C6D41E47E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912" r="-1" b="9816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0CF18-3553-6511-D120-8AE7AB8C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Passengers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5D8A6-B4C1-681E-F9B2-B68E6B32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E155B-F623-780D-D763-4290B4C14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3600" dirty="0" err="1"/>
              <a:t>passengerid</a:t>
            </a:r>
            <a:r>
              <a:rPr lang="en-US" sz="3600" dirty="0"/>
              <a:t> (Primary Key)</a:t>
            </a:r>
          </a:p>
          <a:p>
            <a:r>
              <a:rPr lang="en-US" sz="3600" dirty="0"/>
              <a:t>id (Foreign key referencing User.id)</a:t>
            </a:r>
          </a:p>
          <a:p>
            <a:r>
              <a:rPr lang="en-US" sz="3600" dirty="0"/>
              <a:t> name</a:t>
            </a:r>
          </a:p>
          <a:p>
            <a:r>
              <a:rPr lang="en-US" sz="3600" dirty="0"/>
              <a:t> phone</a:t>
            </a:r>
          </a:p>
          <a:p>
            <a:r>
              <a:rPr lang="en-US" sz="3600" dirty="0"/>
              <a:t> email</a:t>
            </a:r>
          </a:p>
          <a:p>
            <a:r>
              <a:rPr lang="en-US" sz="3600" dirty="0"/>
              <a:t> passport</a:t>
            </a:r>
          </a:p>
          <a:p>
            <a:r>
              <a:rPr lang="en-US" sz="3600" dirty="0"/>
              <a:t> dob</a:t>
            </a:r>
          </a:p>
          <a:p>
            <a:r>
              <a:rPr lang="en-US" sz="3600" dirty="0"/>
              <a:t> gender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304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Stock exchange numbers">
            <a:extLst>
              <a:ext uri="{FF2B5EF4-FFF2-40B4-BE49-F238E27FC236}">
                <a16:creationId xmlns:a16="http://schemas.microsoft.com/office/drawing/2014/main" id="{EC0BECF9-24B3-B1CF-DBF9-0A08DFD0B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971" r="-1" b="8757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D4B8B-B2DF-3349-5563-9AF308A5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payments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D40D-BE62-821A-86F7-3708AB49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EFE52-D36A-1D8D-06FE-BBEC4049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4000" dirty="0" err="1"/>
              <a:t>paymentid</a:t>
            </a:r>
            <a:r>
              <a:rPr lang="en-US" sz="4000" dirty="0"/>
              <a:t> (Primary Key)</a:t>
            </a:r>
          </a:p>
          <a:p>
            <a:r>
              <a:rPr lang="en-US" sz="4000" dirty="0" err="1"/>
              <a:t>reservationid</a:t>
            </a:r>
            <a:r>
              <a:rPr lang="en-US" sz="4000" dirty="0"/>
              <a:t> (Foreign key referencing </a:t>
            </a:r>
            <a:r>
              <a:rPr lang="en-US" sz="4000" dirty="0" err="1"/>
              <a:t>Reservation.reservationid</a:t>
            </a:r>
            <a:r>
              <a:rPr lang="en-US" sz="4000" dirty="0"/>
              <a:t> - optional)</a:t>
            </a:r>
          </a:p>
          <a:p>
            <a:r>
              <a:rPr lang="en-US" sz="4000" dirty="0"/>
              <a:t> id (Foreign key referencing User.id)</a:t>
            </a:r>
          </a:p>
          <a:p>
            <a:r>
              <a:rPr lang="en-US" sz="4000" dirty="0"/>
              <a:t> status</a:t>
            </a:r>
          </a:p>
          <a:p>
            <a:r>
              <a:rPr lang="en-US" sz="4000" dirty="0"/>
              <a:t> amount</a:t>
            </a:r>
          </a:p>
          <a:p>
            <a:r>
              <a:rPr lang="en-US" sz="4000" dirty="0"/>
              <a:t> date</a:t>
            </a:r>
          </a:p>
          <a:p>
            <a:r>
              <a:rPr lang="en-US" sz="4000" dirty="0"/>
              <a:t> time</a:t>
            </a:r>
          </a:p>
        </p:txBody>
      </p:sp>
      <p:sp>
        <p:nvSpPr>
          <p:cNvPr id="5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130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rking space background">
            <a:extLst>
              <a:ext uri="{FF2B5EF4-FFF2-40B4-BE49-F238E27FC236}">
                <a16:creationId xmlns:a16="http://schemas.microsoft.com/office/drawing/2014/main" id="{82C203FC-F473-B21B-4774-C8156F74E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742" r="-1" b="9985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929A3-B236-AE83-2DD2-5BD31166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Employees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B97F4-F060-D66F-C0F2-11CAFD99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914DE-A7C8-23CA-F847-1AA0C467F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2800" dirty="0" err="1"/>
              <a:t>employeeid</a:t>
            </a:r>
            <a:r>
              <a:rPr lang="en-US" sz="2800" dirty="0"/>
              <a:t> (Primary Key)</a:t>
            </a:r>
          </a:p>
          <a:p>
            <a:r>
              <a:rPr lang="en-US" sz="2800" dirty="0" err="1"/>
              <a:t>managerid</a:t>
            </a:r>
            <a:r>
              <a:rPr lang="en-US" sz="2800" dirty="0"/>
              <a:t> (Foreign key referencing User.id - optional)</a:t>
            </a:r>
          </a:p>
          <a:p>
            <a:r>
              <a:rPr lang="en-US" sz="2800" dirty="0"/>
              <a:t>name</a:t>
            </a:r>
          </a:p>
          <a:p>
            <a:r>
              <a:rPr lang="en-US" sz="2800" dirty="0"/>
              <a:t>type</a:t>
            </a:r>
          </a:p>
          <a:p>
            <a:r>
              <a:rPr lang="en-US" sz="2800" dirty="0"/>
              <a:t>email</a:t>
            </a:r>
          </a:p>
          <a:p>
            <a:r>
              <a:rPr lang="en-US" sz="2800" dirty="0"/>
              <a:t>password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99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iniature aeroplane">
            <a:extLst>
              <a:ext uri="{FF2B5EF4-FFF2-40B4-BE49-F238E27FC236}">
                <a16:creationId xmlns:a16="http://schemas.microsoft.com/office/drawing/2014/main" id="{470A8820-0A19-3584-569F-CC7DFA29A0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2282" r="-1" b="3445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AC8D6-4B2E-98AF-5EA1-D81101A6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Reservations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9101D-FD0A-DEE3-E105-FCE148C3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BB23-4F57-332C-0DC3-AB82293F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reservationid</a:t>
            </a:r>
            <a:r>
              <a:rPr lang="en-US" sz="2400" dirty="0"/>
              <a:t>: (Primary Key) </a:t>
            </a:r>
          </a:p>
          <a:p>
            <a:r>
              <a:rPr lang="en-US" sz="2400" dirty="0" err="1"/>
              <a:t>passengerid</a:t>
            </a:r>
            <a:r>
              <a:rPr lang="en-US" sz="2400" dirty="0"/>
              <a:t>: Foreign key referencing </a:t>
            </a:r>
            <a:r>
              <a:rPr lang="en-US" sz="2400" dirty="0" err="1"/>
              <a:t>Passenger.passengerid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flightid</a:t>
            </a:r>
            <a:r>
              <a:rPr lang="en-US" sz="2400" dirty="0"/>
              <a:t>: Foreign key referencing </a:t>
            </a:r>
            <a:r>
              <a:rPr lang="en-US" sz="2400" dirty="0" err="1"/>
              <a:t>Flight.flightid</a:t>
            </a:r>
            <a:r>
              <a:rPr lang="en-US" sz="2400" dirty="0"/>
              <a:t>.</a:t>
            </a:r>
          </a:p>
          <a:p>
            <a:r>
              <a:rPr lang="en-US" sz="2400" dirty="0"/>
              <a:t>id: Foreign key referencing User.id.</a:t>
            </a:r>
          </a:p>
          <a:p>
            <a:r>
              <a:rPr lang="en-US" sz="2400" dirty="0"/>
              <a:t>Date</a:t>
            </a:r>
          </a:p>
          <a:p>
            <a:r>
              <a:rPr lang="en-US" sz="2400" dirty="0"/>
              <a:t>Time</a:t>
            </a:r>
          </a:p>
          <a:p>
            <a:r>
              <a:rPr lang="en-US" sz="2400" dirty="0"/>
              <a:t>status:</a:t>
            </a:r>
            <a:endParaRPr lang="en-US" sz="2800" dirty="0"/>
          </a:p>
        </p:txBody>
      </p:sp>
      <p:sp>
        <p:nvSpPr>
          <p:cNvPr id="4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11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99257-807C-EAEC-BB6E-D04251DC3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499" r="-1" b="1249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56FEB-084A-B8D0-2C8A-C44029AB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Pilot assignment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B316C-0C1E-7EE4-BB25-E5FBAA41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FEA7F-41AA-B43F-81DA-9DDC2A886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err="1"/>
              <a:t>AssignmentID</a:t>
            </a:r>
            <a:r>
              <a:rPr lang="en-US"/>
              <a:t>: (Primary Key)</a:t>
            </a:r>
          </a:p>
          <a:p>
            <a:r>
              <a:rPr lang="en-US" err="1"/>
              <a:t>employeeid</a:t>
            </a:r>
            <a:r>
              <a:rPr lang="en-US"/>
              <a:t>: Foreign key referencing </a:t>
            </a:r>
            <a:r>
              <a:rPr lang="en-US" err="1"/>
              <a:t>Employee.employeeid</a:t>
            </a:r>
            <a:r>
              <a:rPr lang="en-US"/>
              <a:t>.</a:t>
            </a:r>
          </a:p>
          <a:p>
            <a:r>
              <a:rPr lang="en-US" err="1"/>
              <a:t>flightid</a:t>
            </a:r>
            <a:r>
              <a:rPr lang="en-US"/>
              <a:t>: Foreign key referencing </a:t>
            </a:r>
            <a:r>
              <a:rPr lang="en-US" err="1"/>
              <a:t>Flight.flightid</a:t>
            </a:r>
            <a:endParaRPr lang="en-US"/>
          </a:p>
        </p:txBody>
      </p:sp>
      <p:sp>
        <p:nvSpPr>
          <p:cNvPr id="4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lane on tarmac">
            <a:extLst>
              <a:ext uri="{FF2B5EF4-FFF2-40B4-BE49-F238E27FC236}">
                <a16:creationId xmlns:a16="http://schemas.microsoft.com/office/drawing/2014/main" id="{89B17BC6-8E10-A9DE-DE6D-FE19146B8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02" b="909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C2EB75-8506-10AC-DECC-29481DA3D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Business scenario</a:t>
            </a:r>
            <a:endParaRPr lang="en-US" b="0" i="0" kern="1200" cap="all">
              <a:solidFill>
                <a:srgbClr val="FFFFFE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79AAE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9D5DF-617F-3088-10FE-BF503315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buClr>
                <a:srgbClr val="79AAE1"/>
              </a:buClr>
            </a:pPr>
            <a:r>
              <a:rPr lang="en-US" sz="1700" b="0" i="0">
                <a:solidFill>
                  <a:srgbClr val="FFFFFE"/>
                </a:solidFill>
                <a:effectLst/>
              </a:rPr>
              <a:t>The system provides a comprehensive solution for managing all aspects of an airline’s operations</a:t>
            </a:r>
          </a:p>
          <a:p>
            <a:pPr>
              <a:lnSpc>
                <a:spcPct val="110000"/>
              </a:lnSpc>
              <a:buClr>
                <a:srgbClr val="79AAE1"/>
              </a:buCl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E"/>
                </a:solidFill>
                <a:effectLst/>
              </a:rPr>
              <a:t>Customers can search for flights, book reservations, and make payments</a:t>
            </a:r>
          </a:p>
          <a:p>
            <a:pPr>
              <a:lnSpc>
                <a:spcPct val="110000"/>
              </a:lnSpc>
              <a:buClr>
                <a:srgbClr val="79AAE1"/>
              </a:buCl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E"/>
                </a:solidFill>
                <a:effectLst/>
              </a:rPr>
              <a:t>The system tracks flight schedules, availability, and prices</a:t>
            </a:r>
          </a:p>
          <a:p>
            <a:pPr>
              <a:lnSpc>
                <a:spcPct val="110000"/>
              </a:lnSpc>
              <a:buClr>
                <a:srgbClr val="79AAE1"/>
              </a:buCl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E"/>
                </a:solidFill>
                <a:effectLst/>
              </a:rPr>
              <a:t>Passengers can manage their reservations and cancel or update them</a:t>
            </a:r>
          </a:p>
          <a:p>
            <a:pPr>
              <a:lnSpc>
                <a:spcPct val="110000"/>
              </a:lnSpc>
              <a:buClr>
                <a:srgbClr val="79AAE1"/>
              </a:buCl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E"/>
                </a:solidFill>
                <a:effectLst/>
              </a:rPr>
              <a:t>Internally, the system assigns pilots and crew members to flights and tracks their assignments</a:t>
            </a:r>
          </a:p>
          <a:p>
            <a:pPr>
              <a:lnSpc>
                <a:spcPct val="110000"/>
              </a:lnSpc>
              <a:buClr>
                <a:srgbClr val="79AAE1"/>
              </a:buClr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E"/>
                </a:solidFill>
                <a:effectLst/>
              </a:rPr>
              <a:t>The system manages aircraft maintenance by assigning engineers to specific tasks and monitoring their progress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08B18-9F03-3967-ACD9-BEB3DAB83CD1}"/>
              </a:ext>
            </a:extLst>
          </p:cNvPr>
          <p:cNvSpPr>
            <a:spLocks/>
          </p:cNvSpPr>
          <p:nvPr/>
        </p:nvSpPr>
        <p:spPr>
          <a:xfrm>
            <a:off x="643467" y="3402242"/>
            <a:ext cx="1279850" cy="794684"/>
          </a:xfrm>
          <a:prstGeom prst="rect">
            <a:avLst/>
          </a:prstGeom>
        </p:spPr>
        <p:txBody>
          <a:bodyPr/>
          <a:lstStyle/>
          <a:p>
            <a:pPr defTabSz="717804"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6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7EA4F0-72D1-A8AA-ACD7-3694C2D09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64" r="-1" b="786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8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36B66-3654-2A91-E87C-60611B86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Crew assignment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52266-ABD1-C980-CBC2-4CF351D3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3F67A-CBD8-BC59-5E1E-E3777069C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err="1"/>
              <a:t>AssignmentID</a:t>
            </a:r>
            <a:r>
              <a:rPr lang="en-US"/>
              <a:t>: (Primary Key)</a:t>
            </a:r>
          </a:p>
          <a:p>
            <a:r>
              <a:rPr lang="en-US" err="1"/>
              <a:t>employeeid</a:t>
            </a:r>
            <a:r>
              <a:rPr lang="en-US"/>
              <a:t>: Foreign key referencing </a:t>
            </a:r>
            <a:r>
              <a:rPr lang="en-US" err="1"/>
              <a:t>Employee.employeeid</a:t>
            </a:r>
            <a:r>
              <a:rPr lang="en-US"/>
              <a:t>.</a:t>
            </a:r>
          </a:p>
          <a:p>
            <a:r>
              <a:rPr lang="en-US" err="1"/>
              <a:t>flightid</a:t>
            </a:r>
            <a:r>
              <a:rPr lang="en-US"/>
              <a:t>: Foreign key referencing </a:t>
            </a:r>
            <a:r>
              <a:rPr lang="en-US" err="1"/>
              <a:t>Flight.flightid</a:t>
            </a:r>
            <a:endParaRPr lang="en-US"/>
          </a:p>
        </p:txBody>
      </p:sp>
      <p:sp>
        <p:nvSpPr>
          <p:cNvPr id="36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C2629-CE55-8DB7-D67C-02E6AF815016}"/>
              </a:ext>
            </a:extLst>
          </p:cNvPr>
          <p:cNvSpPr txBox="1"/>
          <p:nvPr/>
        </p:nvSpPr>
        <p:spPr>
          <a:xfrm>
            <a:off x="9900988" y="6657945"/>
            <a:ext cx="22910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jimgreenhill/4855351931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866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39570-8DB2-BF27-B646-24246BA2E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792" r="-1" b="461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F570A-F32B-035D-9BDB-B626D9A7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Engineer assignment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13AAF-B885-96CA-EADC-C3C1CE04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7F70E-78E8-3402-4D8B-E234AC90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err="1"/>
              <a:t>AssignmentID</a:t>
            </a:r>
            <a:r>
              <a:rPr lang="en-US"/>
              <a:t>: (Primary Key)</a:t>
            </a:r>
          </a:p>
          <a:p>
            <a:r>
              <a:rPr lang="en-US" err="1"/>
              <a:t>employeeid</a:t>
            </a:r>
            <a:r>
              <a:rPr lang="en-US"/>
              <a:t>: Foreign key referencing </a:t>
            </a:r>
            <a:r>
              <a:rPr lang="en-US" err="1"/>
              <a:t>Employee.employeeid</a:t>
            </a:r>
            <a:r>
              <a:rPr lang="en-US"/>
              <a:t>.</a:t>
            </a:r>
          </a:p>
          <a:p>
            <a:r>
              <a:rPr lang="en-US" err="1"/>
              <a:t>aircraftid</a:t>
            </a:r>
            <a:r>
              <a:rPr lang="en-US"/>
              <a:t>: Foreign key referencing </a:t>
            </a:r>
            <a:r>
              <a:rPr lang="en-US" err="1"/>
              <a:t>Aircraft.aircraftid</a:t>
            </a:r>
            <a:endParaRPr lang="en-US"/>
          </a:p>
          <a:p>
            <a:r>
              <a:rPr lang="en-US" err="1"/>
              <a:t>AssignmentDate</a:t>
            </a:r>
            <a:endParaRPr lang="en-US"/>
          </a:p>
          <a:p>
            <a:r>
              <a:rPr lang="en-US" err="1"/>
              <a:t>CompletionDate</a:t>
            </a:r>
            <a:endParaRPr lang="en-US"/>
          </a:p>
          <a:p>
            <a:r>
              <a:rPr lang="en-US" err="1"/>
              <a:t>AssignmentStatus</a:t>
            </a:r>
            <a:endParaRPr lang="en-US"/>
          </a:p>
        </p:txBody>
      </p:sp>
      <p:sp>
        <p:nvSpPr>
          <p:cNvPr id="5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B213-AE11-5360-6941-E34CB41D5957}"/>
              </a:ext>
            </a:extLst>
          </p:cNvPr>
          <p:cNvSpPr txBox="1"/>
          <p:nvPr/>
        </p:nvSpPr>
        <p:spPr>
          <a:xfrm>
            <a:off x="9771144" y="6657945"/>
            <a:ext cx="24208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s.wikimedia.org/wiki/File:Expedition_36_flight_engineer_Chris_Cassidy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mplex maths formulae on a blackboard">
            <a:extLst>
              <a:ext uri="{FF2B5EF4-FFF2-40B4-BE49-F238E27FC236}">
                <a16:creationId xmlns:a16="http://schemas.microsoft.com/office/drawing/2014/main" id="{D0868154-D25C-C2E7-FFF7-9E6013CF0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01" r="-1" b="3942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659BF-D77A-94C5-92F7-0834E4582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FFFE"/>
                </a:solidFill>
              </a:rPr>
              <a:t>Functions &amp;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31A11-3239-AE41-77C9-66CA460C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5849" y="3227912"/>
            <a:ext cx="811019" cy="50357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  <a:pPr algn="l"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28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C489-743C-C847-6253-A62263EBC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Search_flights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B363AA-742E-30FE-F21E-296DBB8D0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079" t="23286" r="39937" b="9588"/>
          <a:stretch/>
        </p:blipFill>
        <p:spPr>
          <a:xfrm>
            <a:off x="681230" y="374561"/>
            <a:ext cx="4604185" cy="386463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4D8815D-DDAA-F1A5-5040-9D4AB6B56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54" t="23174" r="27887" b="9999"/>
          <a:stretch/>
        </p:blipFill>
        <p:spPr>
          <a:xfrm>
            <a:off x="5901365" y="392525"/>
            <a:ext cx="5674685" cy="3881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7397E-221A-595A-5BC7-C9FF76AD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/>
              <a:pPr defTabSz="914400"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4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C489-743C-C847-6253-A62263EBC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Tentative_reservation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7397E-221A-595A-5BC7-C9FF76AD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/>
              <a:pPr defTabSz="914400"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0AFFFCB-90F7-96F9-588D-544AB7366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718" t="23065" r="43458" b="10269"/>
          <a:stretch/>
        </p:blipFill>
        <p:spPr>
          <a:xfrm>
            <a:off x="392168" y="352501"/>
            <a:ext cx="4208471" cy="3771528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4992A03-88DC-1FF8-5E6E-87EF806BE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0" t="28697" r="25807" b="9546"/>
          <a:stretch/>
        </p:blipFill>
        <p:spPr>
          <a:xfrm>
            <a:off x="5215358" y="352501"/>
            <a:ext cx="6361923" cy="36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57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C489-743C-C847-6253-A62263EBC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507" y="5064947"/>
            <a:ext cx="10200986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Process_payment_and_update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_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reservation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7397E-221A-595A-5BC7-C9FF76AD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/>
              <a:pPr defTabSz="914400"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E39CE3A-9589-4406-E960-035BA0D03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885" t="23675" r="36778" b="10879"/>
          <a:stretch/>
        </p:blipFill>
        <p:spPr>
          <a:xfrm>
            <a:off x="222249" y="352501"/>
            <a:ext cx="4733854" cy="3603549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3C66B03-8996-DDA8-4B96-B99D8875C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32" t="23541" r="13441" b="9817"/>
          <a:stretch/>
        </p:blipFill>
        <p:spPr>
          <a:xfrm>
            <a:off x="4947179" y="352500"/>
            <a:ext cx="6917730" cy="360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07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C489-743C-C847-6253-A62263EBC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507" y="4746792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Cancel_reservation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7397E-221A-595A-5BC7-C9FF76AD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/>
              <a:pPr defTabSz="914400"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39CE3A-9589-4406-E960-035BA0D03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706" t="24051" r="41573" b="10114"/>
          <a:stretch/>
        </p:blipFill>
        <p:spPr>
          <a:xfrm>
            <a:off x="137905" y="352500"/>
            <a:ext cx="4192357" cy="3549290"/>
          </a:xfr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797CA1B-B46D-910B-DAFC-37B139FEC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02" t="23464" r="8745" b="10773"/>
          <a:stretch/>
        </p:blipFill>
        <p:spPr>
          <a:xfrm>
            <a:off x="4758209" y="472966"/>
            <a:ext cx="7080640" cy="342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5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C489-743C-C847-6253-A62263EBC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712472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Set_aircraft_id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(trigger)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7397E-221A-595A-5BC7-C9FF76AD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/>
              <a:pPr defTabSz="914400"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39CE3A-9589-4406-E960-035BA0D03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611" t="23381" r="28255" b="28492"/>
          <a:stretch/>
        </p:blipFill>
        <p:spPr>
          <a:xfrm>
            <a:off x="1524001" y="368299"/>
            <a:ext cx="7935911" cy="3758381"/>
          </a:xfrm>
        </p:spPr>
      </p:pic>
    </p:spTree>
    <p:extLst>
      <p:ext uri="{BB962C8B-B14F-4D97-AF65-F5344CB8AC3E}">
        <p14:creationId xmlns:p14="http://schemas.microsoft.com/office/powerpoint/2010/main" val="1536002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3616-2D26-5C10-3186-AFCCECAEC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41301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b="1" dirty="0"/>
              <a:t>Work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9736-BFED-AF18-2CC3-FB77ACF7E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2159001"/>
            <a:ext cx="10310811" cy="3632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Amasis MT Pro Black" panose="02040A04050005020304" pitchFamily="18" charset="0"/>
              </a:rPr>
              <a:t>Ali Iqbal:</a:t>
            </a:r>
          </a:p>
          <a:p>
            <a:pPr lvl="1"/>
            <a:r>
              <a:rPr lang="en-US" b="1" dirty="0">
                <a:latin typeface="Amasis MT Pro Black" panose="02040A04050005020304" pitchFamily="18" charset="0"/>
              </a:rPr>
              <a:t> Designed the Initial Database Schema on Oracle DB. </a:t>
            </a:r>
          </a:p>
          <a:p>
            <a:pPr lvl="1"/>
            <a:r>
              <a:rPr lang="en-US" b="1" dirty="0">
                <a:latin typeface="Amasis MT Pro Black" panose="02040A04050005020304" pitchFamily="18" charset="0"/>
              </a:rPr>
              <a:t>Backend API Logic Building</a:t>
            </a:r>
          </a:p>
          <a:p>
            <a:r>
              <a:rPr lang="en-US" b="1" dirty="0">
                <a:latin typeface="Amasis MT Pro Black" panose="02040A04050005020304" pitchFamily="18" charset="0"/>
              </a:rPr>
              <a:t>Ali Khurram</a:t>
            </a:r>
          </a:p>
          <a:p>
            <a:pPr lvl="1"/>
            <a:r>
              <a:rPr lang="en-US" b="1" dirty="0">
                <a:latin typeface="Amasis MT Pro Black" panose="02040A04050005020304" pitchFamily="18" charset="0"/>
              </a:rPr>
              <a:t>Backend API creation and testing.</a:t>
            </a:r>
          </a:p>
          <a:p>
            <a:pPr lvl="1"/>
            <a:r>
              <a:rPr lang="en-US" b="1" dirty="0">
                <a:latin typeface="Amasis MT Pro Black" panose="02040A04050005020304" pitchFamily="18" charset="0"/>
              </a:rPr>
              <a:t>Report and PowerPoint Creation</a:t>
            </a:r>
          </a:p>
          <a:p>
            <a:r>
              <a:rPr lang="en-US" b="1" dirty="0">
                <a:latin typeface="Amasis MT Pro Black" panose="02040A04050005020304" pitchFamily="18" charset="0"/>
              </a:rPr>
              <a:t>Umair Ahmed</a:t>
            </a:r>
          </a:p>
          <a:p>
            <a:pPr lvl="1"/>
            <a:r>
              <a:rPr lang="en-US" b="1" dirty="0">
                <a:latin typeface="Amasis MT Pro Black" panose="02040A04050005020304" pitchFamily="18" charset="0"/>
              </a:rPr>
              <a:t>Converting the database to Postgres and fine-tuning it according to backend API needs</a:t>
            </a:r>
          </a:p>
          <a:p>
            <a:pPr lvl="1"/>
            <a:r>
              <a:rPr lang="en-US" b="1" dirty="0">
                <a:latin typeface="Amasis MT Pro Black" panose="02040A04050005020304" pitchFamily="18" charset="0"/>
              </a:rPr>
              <a:t>Frontend Development and Backend connection to the frontend.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7F571-6825-ECDE-6892-94C938A0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48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BD84A9-D7C6-F396-903A-3BB78C97D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511" b="6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322F40F-1B33-66DD-4F8D-B0E2E0BE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sz="6600" b="1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70089-9A2E-42FC-7C23-85F4F4D4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Pen placed on top of a signature line">
            <a:extLst>
              <a:ext uri="{FF2B5EF4-FFF2-40B4-BE49-F238E27FC236}">
                <a16:creationId xmlns:a16="http://schemas.microsoft.com/office/drawing/2014/main" id="{6758D9EB-8715-07FD-3653-FBDE9BEDB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5728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10EF42-2498-F1DC-5CE7-B133B968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>
                <a:solidFill>
                  <a:srgbClr val="FFFFFE"/>
                </a:solidFill>
              </a:rPr>
              <a:t>Business rules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BDCDA-7875-76B6-66B0-8B0357A8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5849" y="3227912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>
                <a:solidFill>
                  <a:srgbClr val="F2AE4F"/>
                </a:solidFill>
              </a:rPr>
              <a:pPr algn="l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rgbClr val="F2AE4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F2AE4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166E9-E8CD-D8C8-CC12-6D6CEF993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2391" y="5553125"/>
            <a:ext cx="4140805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E"/>
                </a:solidFill>
              </a:rPr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4101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adlock on computer motherboard">
            <a:extLst>
              <a:ext uri="{FF2B5EF4-FFF2-40B4-BE49-F238E27FC236}">
                <a16:creationId xmlns:a16="http://schemas.microsoft.com/office/drawing/2014/main" id="{4E5667B2-6213-9E79-34E8-7BE39D957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-1" b="1572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F7994D-A97B-A1A4-0214-1963852D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5" y="3429000"/>
            <a:ext cx="3325692" cy="675427"/>
          </a:xfrm>
        </p:spPr>
        <p:txBody>
          <a:bodyPr anchor="ctr">
            <a:noAutofit/>
          </a:bodyPr>
          <a:lstStyle/>
          <a:p>
            <a:br>
              <a:rPr lang="en-US" sz="4800" dirty="0"/>
            </a:b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1950C-861E-93CA-B672-B84EF779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1FA4D7-6FE5-50A3-1790-78AAA4344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800" dirty="0"/>
              <a:t>User accounts have two types: customer and administrator(root admin with exclusive access to the entire application)</a:t>
            </a:r>
          </a:p>
          <a:p>
            <a:r>
              <a:rPr lang="en-US" sz="2800" dirty="0"/>
              <a:t>Email addresses should follow a valid format</a:t>
            </a:r>
          </a:p>
          <a:p>
            <a:r>
              <a:rPr lang="en-US" sz="2800" dirty="0"/>
              <a:t>Passwords must be at least 8 characters long</a:t>
            </a:r>
          </a:p>
          <a:p>
            <a:r>
              <a:rPr lang="en-US" sz="2800" dirty="0"/>
              <a:t>A user can book multiple flights on his/her behalf.</a:t>
            </a:r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8D8D73A-745D-8EB8-2B62-97EEA422C85D}"/>
              </a:ext>
            </a:extLst>
          </p:cNvPr>
          <p:cNvSpPr txBox="1">
            <a:spLocks/>
          </p:cNvSpPr>
          <p:nvPr/>
        </p:nvSpPr>
        <p:spPr>
          <a:xfrm>
            <a:off x="964215" y="3500246"/>
            <a:ext cx="3325692" cy="675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User</a:t>
            </a:r>
            <a:br>
              <a:rPr lang="en-US" sz="4800"/>
            </a:br>
            <a:br>
              <a:rPr lang="en-US" sz="480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15542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iniature aeroplane">
            <a:extLst>
              <a:ext uri="{FF2B5EF4-FFF2-40B4-BE49-F238E27FC236}">
                <a16:creationId xmlns:a16="http://schemas.microsoft.com/office/drawing/2014/main" id="{470A8820-0A19-3584-569F-CC7DFA29A0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2282" r="-1" b="3445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AC8D6-4B2E-98AF-5EA1-D81101A6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Reservations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9101D-FD0A-DEE3-E105-FCE148C3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BB23-4F57-332C-0DC3-AB82293F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2800" dirty="0"/>
              <a:t>Only one flight can be booked per reservation. </a:t>
            </a:r>
          </a:p>
          <a:p>
            <a:r>
              <a:rPr lang="en-US" sz="2800" dirty="0"/>
              <a:t>Payment is required to confirm a reservation else your reservation will be tentative and payment status will be “pending”.</a:t>
            </a:r>
          </a:p>
          <a:p>
            <a:r>
              <a:rPr lang="en-US" sz="2800" dirty="0"/>
              <a:t>Confirmed reservations decrease available seats on the flight.</a:t>
            </a:r>
          </a:p>
        </p:txBody>
      </p:sp>
      <p:sp>
        <p:nvSpPr>
          <p:cNvPr id="4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36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lane on tarmac">
            <a:extLst>
              <a:ext uri="{FF2B5EF4-FFF2-40B4-BE49-F238E27FC236}">
                <a16:creationId xmlns:a16="http://schemas.microsoft.com/office/drawing/2014/main" id="{4D781C7D-8B75-1667-ACD8-B58F0BBA46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660" r="434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A8C6B-E0B1-67D1-2EDA-51411CD0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Flights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C48A3-3D07-022B-2A7A-164CFFE1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DAF4-76D6-4448-BC8A-657DB60A2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2800" dirty="0"/>
              <a:t>Flight departure and arrival cities must be different. </a:t>
            </a:r>
          </a:p>
          <a:p>
            <a:r>
              <a:rPr lang="en-US" sz="2800" dirty="0"/>
              <a:t> Departure time must be before arrival time. </a:t>
            </a:r>
          </a:p>
          <a:p>
            <a:r>
              <a:rPr lang="en-US" sz="2800" dirty="0"/>
              <a:t>Available seats must be non-negative. </a:t>
            </a:r>
          </a:p>
          <a:p>
            <a:r>
              <a:rPr lang="en-US" sz="2800" dirty="0"/>
              <a:t> Flight price must be non-negative. 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181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mpty aeroplane seats">
            <a:extLst>
              <a:ext uri="{FF2B5EF4-FFF2-40B4-BE49-F238E27FC236}">
                <a16:creationId xmlns:a16="http://schemas.microsoft.com/office/drawing/2014/main" id="{79C5EA94-150D-7B8F-45EB-C6D41E47E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912" r="-1" b="9816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0CF18-3553-6511-D120-8AE7AB8C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Passengers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5D8A6-B4C1-681E-F9B2-B68E6B32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E155B-F623-780D-D763-4290B4C14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Passenger accounts are created automatically upon booking a flight.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31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Stock exchange numbers">
            <a:extLst>
              <a:ext uri="{FF2B5EF4-FFF2-40B4-BE49-F238E27FC236}">
                <a16:creationId xmlns:a16="http://schemas.microsoft.com/office/drawing/2014/main" id="{EC0BECF9-24B3-B1CF-DBF9-0A08DFD0B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971" r="-1" b="8757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D4B8B-B2DF-3349-5563-9AF308A5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payments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D40D-BE62-821A-86F7-3708AB49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EFE52-D36A-1D8D-06FE-BBEC4049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Payment status can be "Successful" or "Failed". </a:t>
            </a:r>
          </a:p>
          <a:p>
            <a:r>
              <a:rPr lang="en-US" sz="4000" dirty="0"/>
              <a:t>Payment amount must be equal to the flight price.</a:t>
            </a:r>
          </a:p>
        </p:txBody>
      </p:sp>
      <p:sp>
        <p:nvSpPr>
          <p:cNvPr id="5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595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rking space background">
            <a:extLst>
              <a:ext uri="{FF2B5EF4-FFF2-40B4-BE49-F238E27FC236}">
                <a16:creationId xmlns:a16="http://schemas.microsoft.com/office/drawing/2014/main" id="{82C203FC-F473-B21B-4774-C8156F74E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742" r="-1" b="9985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929A3-B236-AE83-2DD2-5BD31166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Employees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B97F4-F060-D66F-C0F2-11CAFD99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914DE-A7C8-23CA-F847-1AA0C467F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800" dirty="0"/>
              <a:t>There are four types of employees: Manager, Pilot, Cabin crew and Engineer. </a:t>
            </a:r>
          </a:p>
          <a:p>
            <a:r>
              <a:rPr lang="en-US" sz="2800" dirty="0"/>
              <a:t> An employee will be managed by single manager while a manager manages multiple employees. </a:t>
            </a:r>
          </a:p>
          <a:p>
            <a:r>
              <a:rPr lang="en-US" sz="2800" dirty="0"/>
              <a:t> Pilots, Cabin crews and Engineers should have separate interface for them to view their assignments. </a:t>
            </a:r>
          </a:p>
          <a:p>
            <a:r>
              <a:rPr lang="en-US" sz="2800" dirty="0"/>
              <a:t>Engineer will also have his/her assignment start and completion date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5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263D7C-E9CB-4C77-8528-77A30083B7F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1F1737-EB5A-49A3-BFCA-A97A8DCDF4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62B0DF-AFCF-4681-BDD6-4CC4EE7AE3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147</TotalTime>
  <Words>706</Words>
  <Application>Microsoft Office PowerPoint</Application>
  <PresentationFormat>Widescreen</PresentationFormat>
  <Paragraphs>155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Amasis MT Pro Black</vt:lpstr>
      <vt:lpstr>Arial</vt:lpstr>
      <vt:lpstr>Calibri</vt:lpstr>
      <vt:lpstr>Century Gothic</vt:lpstr>
      <vt:lpstr>Gill Sans MT</vt:lpstr>
      <vt:lpstr>Söhne</vt:lpstr>
      <vt:lpstr>Gallery</vt:lpstr>
      <vt:lpstr>Mesh</vt:lpstr>
      <vt:lpstr>Airline management system</vt:lpstr>
      <vt:lpstr>Business scenario</vt:lpstr>
      <vt:lpstr>Business rules</vt:lpstr>
      <vt:lpstr> </vt:lpstr>
      <vt:lpstr>Reservations</vt:lpstr>
      <vt:lpstr>Flights</vt:lpstr>
      <vt:lpstr>Passengers</vt:lpstr>
      <vt:lpstr>payments</vt:lpstr>
      <vt:lpstr>Employees</vt:lpstr>
      <vt:lpstr>Database design</vt:lpstr>
      <vt:lpstr>erd</vt:lpstr>
      <vt:lpstr>User  </vt:lpstr>
      <vt:lpstr>Flights</vt:lpstr>
      <vt:lpstr>Aircraft</vt:lpstr>
      <vt:lpstr>Passengers</vt:lpstr>
      <vt:lpstr>payments</vt:lpstr>
      <vt:lpstr>Employees</vt:lpstr>
      <vt:lpstr>Reservations</vt:lpstr>
      <vt:lpstr>Pilot assignment</vt:lpstr>
      <vt:lpstr>Crew assignment</vt:lpstr>
      <vt:lpstr>Engineer assignment</vt:lpstr>
      <vt:lpstr>Functions &amp; procedures</vt:lpstr>
      <vt:lpstr>Search_flights </vt:lpstr>
      <vt:lpstr>Tentative_reservation</vt:lpstr>
      <vt:lpstr>Process_payment_and_update_ reservation</vt:lpstr>
      <vt:lpstr>Cancel_reservation</vt:lpstr>
      <vt:lpstr>Set_aircraft_id (trigger)</vt:lpstr>
      <vt:lpstr>Work Contribution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management system</dc:title>
  <dc:creator>ALI KHURRAM - 25250</dc:creator>
  <cp:lastModifiedBy>UMAIR AHMED - 24377</cp:lastModifiedBy>
  <cp:revision>2</cp:revision>
  <dcterms:created xsi:type="dcterms:W3CDTF">2023-12-11T14:55:11Z</dcterms:created>
  <dcterms:modified xsi:type="dcterms:W3CDTF">2023-12-11T18:02:27Z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